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0"/>
  </p:notesMasterIdLst>
  <p:sldIdLst>
    <p:sldId id="256" r:id="rId3"/>
    <p:sldId id="415" r:id="rId4"/>
    <p:sldId id="397" r:id="rId5"/>
    <p:sldId id="398" r:id="rId6"/>
    <p:sldId id="399" r:id="rId7"/>
    <p:sldId id="393" r:id="rId8"/>
    <p:sldId id="394" r:id="rId9"/>
    <p:sldId id="404" r:id="rId10"/>
    <p:sldId id="405" r:id="rId11"/>
    <p:sldId id="406" r:id="rId12"/>
    <p:sldId id="260" r:id="rId13"/>
    <p:sldId id="407" r:id="rId14"/>
    <p:sldId id="408" r:id="rId15"/>
    <p:sldId id="409" r:id="rId16"/>
    <p:sldId id="416" r:id="rId17"/>
    <p:sldId id="410" r:id="rId18"/>
    <p:sldId id="411" r:id="rId19"/>
    <p:sldId id="400" r:id="rId20"/>
    <p:sldId id="402" r:id="rId21"/>
    <p:sldId id="413" r:id="rId22"/>
    <p:sldId id="414" r:id="rId23"/>
    <p:sldId id="421" r:id="rId24"/>
    <p:sldId id="412" r:id="rId25"/>
    <p:sldId id="264" r:id="rId26"/>
    <p:sldId id="278" r:id="rId27"/>
    <p:sldId id="276" r:id="rId28"/>
    <p:sldId id="39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7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E3575-9629-644D-B186-4A914642EE40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199C5-6BBE-B841-AF64-910350CCB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1/30/25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1/30/25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1/30/25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1/30/25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1/30/25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1/30/25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CBE-5833-3E4A-B056-894CFF8CC29A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Fuel Types Continued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 Spring 2024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sz="2400" dirty="0"/>
              <a:t>Microstructural phenomena of interest:</a:t>
            </a:r>
          </a:p>
          <a:p>
            <a:pPr lvl="1"/>
            <a:r>
              <a:rPr lang="en-US" sz="2400" dirty="0"/>
              <a:t>Decomposition</a:t>
            </a:r>
          </a:p>
          <a:p>
            <a:pPr lvl="1"/>
            <a:r>
              <a:rPr lang="en-US" sz="2400" dirty="0"/>
              <a:t>Fission Gas Superlattice</a:t>
            </a:r>
          </a:p>
          <a:p>
            <a:pPr lvl="1"/>
            <a:r>
              <a:rPr lang="en-US" sz="2400" dirty="0"/>
              <a:t>Recrystallization</a:t>
            </a:r>
          </a:p>
          <a:p>
            <a:pPr lvl="1"/>
            <a:r>
              <a:rPr lang="en-US" sz="2400" dirty="0"/>
              <a:t>Inter-diffusion region</a:t>
            </a:r>
          </a:p>
          <a:p>
            <a:pPr lvl="1"/>
            <a:r>
              <a:rPr lang="en-US" sz="2400" dirty="0"/>
              <a:t>Carbides</a:t>
            </a:r>
          </a:p>
          <a:p>
            <a:endParaRPr lang="en-US" sz="2400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sz="2400" dirty="0"/>
              <a:t>TRISO: </a:t>
            </a:r>
            <a:r>
              <a:rPr lang="en-US" sz="2400" dirty="0" err="1"/>
              <a:t>TRistructural</a:t>
            </a:r>
            <a:r>
              <a:rPr lang="en-US" sz="2400" dirty="0"/>
              <a:t> </a:t>
            </a:r>
            <a:r>
              <a:rPr lang="en-US" sz="2400" dirty="0" err="1"/>
              <a:t>ISOtropic</a:t>
            </a:r>
            <a:r>
              <a:rPr lang="en-US" sz="2400" dirty="0"/>
              <a:t> particle fuel</a:t>
            </a:r>
          </a:p>
          <a:p>
            <a:r>
              <a:rPr lang="en-US" sz="2400" dirty="0"/>
              <a:t>Layered fuel in mm-sized particles</a:t>
            </a:r>
          </a:p>
          <a:p>
            <a:r>
              <a:rPr lang="en-US" sz="2400" dirty="0"/>
              <a:t>Layers:</a:t>
            </a:r>
          </a:p>
          <a:p>
            <a:pPr lvl="1"/>
            <a:r>
              <a:rPr lang="en-US" sz="2400" dirty="0"/>
              <a:t>Fuel Kernel</a:t>
            </a:r>
          </a:p>
          <a:p>
            <a:pPr lvl="1"/>
            <a:r>
              <a:rPr lang="en-US" sz="2400" dirty="0"/>
              <a:t>Buffer</a:t>
            </a:r>
          </a:p>
          <a:p>
            <a:pPr lvl="1"/>
            <a:r>
              <a:rPr lang="en-US" sz="2400" dirty="0"/>
              <a:t>Inner </a:t>
            </a:r>
            <a:r>
              <a:rPr lang="en-US" sz="2400" dirty="0" err="1"/>
              <a:t>Pyrolitic</a:t>
            </a:r>
            <a:r>
              <a:rPr lang="en-US" sz="2400" dirty="0"/>
              <a:t> Carbon (</a:t>
            </a:r>
            <a:r>
              <a:rPr lang="en-US" sz="2400" dirty="0" err="1"/>
              <a:t>IPyC</a:t>
            </a:r>
            <a:r>
              <a:rPr lang="en-US" sz="2400" dirty="0"/>
              <a:t>)</a:t>
            </a:r>
          </a:p>
          <a:p>
            <a:pPr lvl="1"/>
            <a:r>
              <a:rPr lang="en-US" sz="2400" dirty="0" err="1"/>
              <a:t>SiC</a:t>
            </a:r>
            <a:endParaRPr lang="en-US" sz="2400" dirty="0"/>
          </a:p>
          <a:p>
            <a:pPr lvl="1"/>
            <a:r>
              <a:rPr lang="en-US" sz="2400" dirty="0"/>
              <a:t>Outer </a:t>
            </a:r>
            <a:r>
              <a:rPr lang="en-US" sz="2400" dirty="0" err="1"/>
              <a:t>Pyrolitic</a:t>
            </a:r>
            <a:r>
              <a:rPr lang="en-US" sz="2400" dirty="0"/>
              <a:t> Carbon (</a:t>
            </a:r>
            <a:r>
              <a:rPr lang="en-US" sz="2400" dirty="0" err="1"/>
              <a:t>OPyC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sz="2400" dirty="0"/>
              <a:t>Can appear as UC, U</a:t>
            </a:r>
            <a:r>
              <a:rPr lang="en-US" sz="2400" baseline="-25000" dirty="0"/>
              <a:t>2</a:t>
            </a:r>
            <a:r>
              <a:rPr lang="en-US" sz="2400" dirty="0"/>
              <a:t>C</a:t>
            </a:r>
            <a:r>
              <a:rPr lang="en-US" sz="2400" baseline="-25000" dirty="0"/>
              <a:t>3</a:t>
            </a:r>
            <a:r>
              <a:rPr lang="en-US" sz="2400" dirty="0"/>
              <a:t>, or UC</a:t>
            </a:r>
            <a:r>
              <a:rPr lang="en-US" sz="2400" baseline="-25000" dirty="0"/>
              <a:t>2</a:t>
            </a:r>
          </a:p>
          <a:p>
            <a:r>
              <a:rPr lang="en-US" sz="2400" dirty="0"/>
              <a:t>Advantages</a:t>
            </a:r>
          </a:p>
          <a:p>
            <a:pPr lvl="1"/>
            <a:r>
              <a:rPr lang="en-US" sz="2400" dirty="0"/>
              <a:t>High thermal conductivity</a:t>
            </a:r>
          </a:p>
          <a:p>
            <a:pPr lvl="1"/>
            <a:r>
              <a:rPr lang="en-US" sz="2400" dirty="0"/>
              <a:t>High fuel density</a:t>
            </a:r>
          </a:p>
          <a:p>
            <a:pPr lvl="1"/>
            <a:r>
              <a:rPr lang="en-US" sz="2400" dirty="0"/>
              <a:t>Thermally stable</a:t>
            </a:r>
          </a:p>
          <a:p>
            <a:pPr lvl="1"/>
            <a:r>
              <a:rPr lang="en-US" sz="2400" dirty="0"/>
              <a:t>High melting temperature</a:t>
            </a:r>
          </a:p>
          <a:p>
            <a:r>
              <a:rPr lang="en-US" sz="2400" dirty="0"/>
              <a:t>Disadvantages</a:t>
            </a:r>
          </a:p>
          <a:p>
            <a:pPr lvl="1"/>
            <a:r>
              <a:rPr lang="en-US" sz="2400" dirty="0"/>
              <a:t>Rapidly corrodes in water</a:t>
            </a:r>
          </a:p>
          <a:p>
            <a:pPr lvl="1"/>
            <a:r>
              <a:rPr lang="en-US" sz="2400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sz="2400" dirty="0"/>
              <a:t>Each individual pebble acts as its own containment, and allows fuels to go to much higher burnups and higher temperatures than UO2</a:t>
            </a:r>
          </a:p>
          <a:p>
            <a:r>
              <a:rPr lang="en-US" sz="2400" dirty="0"/>
              <a:t>Highly reliant on accurate fabrication processes that create high integrity, uniform layers and spherical particles</a:t>
            </a:r>
          </a:p>
          <a:p>
            <a:r>
              <a:rPr lang="en-US" sz="2400" dirty="0"/>
              <a:t>Integrity of the </a:t>
            </a:r>
            <a:r>
              <a:rPr lang="en-US" sz="2400" dirty="0" err="1"/>
              <a:t>SiC</a:t>
            </a:r>
            <a:r>
              <a:rPr lang="en-US" sz="2400" dirty="0"/>
              <a:t> is key for fission product retention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101" y="271146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078" y="2711467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2F7B-B1E2-3C44-B263-D861C996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AEC-FB3A-B04F-8C41-82F47F10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34667" cy="396567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Molten Salt Reactor</a:t>
            </a:r>
          </a:p>
          <a:p>
            <a:pPr lvl="1"/>
            <a:r>
              <a:rPr lang="en-US" dirty="0"/>
              <a:t>Utilizes flowing fuel salt (i.e., UF4-ZrF4-KF) with a secondary molten salt coolant loop (</a:t>
            </a:r>
            <a:r>
              <a:rPr lang="en-US" dirty="0" err="1"/>
              <a:t>FLiBe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MSRE at ORNL, some modern designs </a:t>
            </a:r>
          </a:p>
          <a:p>
            <a:r>
              <a:rPr lang="en-US" dirty="0"/>
              <a:t>Stable Salt Reactor</a:t>
            </a:r>
          </a:p>
          <a:p>
            <a:pPr lvl="1"/>
            <a:r>
              <a:rPr lang="en-US" dirty="0"/>
              <a:t>Utilizes fuel that is dissolved in molten salts (NaCl-(U/Pu)Cl3), contained in rods</a:t>
            </a:r>
          </a:p>
          <a:p>
            <a:pPr lvl="1"/>
            <a:r>
              <a:rPr lang="en-US" dirty="0"/>
              <a:t>Molten salt coolant (</a:t>
            </a:r>
            <a:r>
              <a:rPr lang="en-US" dirty="0" err="1"/>
              <a:t>NaF-ZrF</a:t>
            </a:r>
            <a:r>
              <a:rPr lang="en-US" dirty="0"/>
              <a:t>, </a:t>
            </a:r>
            <a:r>
              <a:rPr lang="en-US" dirty="0" err="1"/>
              <a:t>FLiBe</a:t>
            </a:r>
            <a:r>
              <a:rPr lang="en-US" dirty="0"/>
              <a:t>, FLiNaK, etc.)</a:t>
            </a:r>
          </a:p>
          <a:p>
            <a:r>
              <a:rPr lang="en-US" dirty="0"/>
              <a:t>Can mix other actinides into the fuel in order to burn waste</a:t>
            </a:r>
          </a:p>
          <a:p>
            <a:r>
              <a:rPr lang="en-US" dirty="0"/>
              <a:t>Designed to be inherently safe</a:t>
            </a:r>
          </a:p>
          <a:p>
            <a:r>
              <a:rPr lang="en-US" dirty="0"/>
              <a:t>Molten salt corrosion is a big problem, as well as the lack of information on thermophysical properties of complex salt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120D-61F0-FB48-A394-404D0680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B099-4A8D-0141-9683-825466B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425" y="4161155"/>
            <a:ext cx="2844801" cy="25603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560DFC-58B5-E066-C399-154E041B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7751" y="1618443"/>
            <a:ext cx="3720663" cy="27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6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DA1-2B4B-EB4A-A37F-0FAB3B1F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CANDU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250A-5C62-2C40-B928-8E55DE2D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06814" cy="3965670"/>
          </a:xfrm>
        </p:spPr>
        <p:txBody>
          <a:bodyPr/>
          <a:lstStyle/>
          <a:p>
            <a:r>
              <a:rPr lang="en-US" sz="2000" dirty="0"/>
              <a:t>Canada Deuterium Uranium: pressurized heavy water reactor</a:t>
            </a:r>
          </a:p>
          <a:p>
            <a:r>
              <a:rPr lang="en-US" sz="2000" dirty="0"/>
              <a:t>Natural uranium, as UO2, as the fuel source</a:t>
            </a:r>
          </a:p>
          <a:p>
            <a:r>
              <a:rPr lang="en-US" sz="2000" dirty="0"/>
              <a:t>Heavy water is the coolant, has a lower absorption of neutrons</a:t>
            </a:r>
          </a:p>
          <a:p>
            <a:r>
              <a:rPr lang="en-US" sz="2000" dirty="0"/>
              <a:t>Fuel pins are horizontal, as opposed to vertical</a:t>
            </a:r>
          </a:p>
          <a:p>
            <a:r>
              <a:rPr lang="en-US" sz="2000" dirty="0"/>
              <a:t>CANDU can be refueled online</a:t>
            </a:r>
          </a:p>
          <a:p>
            <a:r>
              <a:rPr lang="en-US" sz="2000" dirty="0"/>
              <a:t>Removes costs associated with enrichment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3D9B-AF7A-DD43-AE1A-2EE43BF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D7FA8-3618-4945-AA52-3A1AEB8C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10" y="1968501"/>
            <a:ext cx="4754421" cy="38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Autofit/>
          </a:bodyPr>
          <a:lstStyle/>
          <a:p>
            <a:r>
              <a:rPr lang="en-US" sz="1800" dirty="0"/>
              <a:t>Can appear as UN, U</a:t>
            </a:r>
            <a:r>
              <a:rPr lang="en-US" sz="1800" baseline="-25000" dirty="0"/>
              <a:t>2</a:t>
            </a:r>
            <a:r>
              <a:rPr lang="en-US" sz="1800" dirty="0"/>
              <a:t>N</a:t>
            </a:r>
            <a:r>
              <a:rPr lang="en-US" sz="1800" baseline="-25000" dirty="0"/>
              <a:t>3</a:t>
            </a:r>
            <a:r>
              <a:rPr lang="en-US" sz="1800" dirty="0"/>
              <a:t>, or UN</a:t>
            </a:r>
            <a:r>
              <a:rPr lang="en-US" sz="1800" baseline="-25000" dirty="0"/>
              <a:t>2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800" dirty="0"/>
              <a:t>High thermal conductivity</a:t>
            </a:r>
          </a:p>
          <a:p>
            <a:pPr lvl="1"/>
            <a:r>
              <a:rPr lang="en-US" sz="1800" dirty="0"/>
              <a:t>High fuel density</a:t>
            </a:r>
          </a:p>
          <a:p>
            <a:pPr lvl="1"/>
            <a:r>
              <a:rPr lang="en-US" sz="1800" dirty="0"/>
              <a:t>Thermally stable</a:t>
            </a:r>
          </a:p>
          <a:p>
            <a:pPr lvl="1"/>
            <a:r>
              <a:rPr lang="en-US" sz="1800" dirty="0"/>
              <a:t>High melting temperature</a:t>
            </a:r>
          </a:p>
          <a:p>
            <a:r>
              <a:rPr lang="en-US" sz="1800" dirty="0"/>
              <a:t>Disadvantages</a:t>
            </a:r>
          </a:p>
          <a:p>
            <a:pPr lvl="1"/>
            <a:r>
              <a:rPr lang="en-US" sz="1800" dirty="0"/>
              <a:t>Corrodes in water</a:t>
            </a:r>
          </a:p>
          <a:p>
            <a:pPr lvl="1"/>
            <a:r>
              <a:rPr lang="en-US" sz="1800" dirty="0"/>
              <a:t>Reacts with some cladding</a:t>
            </a:r>
          </a:p>
          <a:p>
            <a:pPr lvl="1"/>
            <a:r>
              <a:rPr lang="en-US" sz="1800" dirty="0"/>
              <a:t>Difficult to manufacture</a:t>
            </a:r>
          </a:p>
          <a:p>
            <a:pPr lvl="1"/>
            <a:r>
              <a:rPr lang="en-US" sz="1800" dirty="0"/>
              <a:t>Requires N-enrichment</a:t>
            </a:r>
          </a:p>
          <a:p>
            <a:r>
              <a:rPr lang="en-US" sz="1800" dirty="0"/>
              <a:t>Pb or Pb-Bi coolant</a:t>
            </a:r>
          </a:p>
          <a:p>
            <a:r>
              <a:rPr lang="en-US" sz="1800" dirty="0"/>
              <a:t>Operates in the fast spectrum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1" y="1790526"/>
            <a:ext cx="3458186" cy="1740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125"/>
            <a:ext cx="6276621" cy="3190438"/>
          </a:xfrm>
        </p:spPr>
        <p:txBody>
          <a:bodyPr/>
          <a:lstStyle/>
          <a:p>
            <a:r>
              <a:rPr lang="en-US" sz="2000" dirty="0"/>
              <a:t>Lightbridge</a:t>
            </a:r>
          </a:p>
          <a:p>
            <a:pPr lvl="1"/>
            <a:r>
              <a:rPr lang="en-US" sz="2000" dirty="0"/>
              <a:t>High </a:t>
            </a:r>
            <a:r>
              <a:rPr lang="en-US" sz="2000" dirty="0" err="1"/>
              <a:t>Zr</a:t>
            </a:r>
            <a:r>
              <a:rPr lang="en-US" sz="2000" dirty="0"/>
              <a:t> content UZr alloy</a:t>
            </a:r>
          </a:p>
          <a:p>
            <a:pPr lvl="1"/>
            <a:r>
              <a:rPr lang="en-US" sz="2000" dirty="0"/>
              <a:t>Cruciform geometry fuel rods, combined into fuel elements</a:t>
            </a:r>
          </a:p>
          <a:p>
            <a:r>
              <a:rPr lang="en-US" sz="2000" dirty="0"/>
              <a:t>Kairos</a:t>
            </a:r>
          </a:p>
          <a:p>
            <a:pPr lvl="1"/>
            <a:r>
              <a:rPr lang="en-US" sz="2000" dirty="0"/>
              <a:t>TRISO particle compacts with low density core</a:t>
            </a:r>
          </a:p>
          <a:p>
            <a:pPr lvl="1"/>
            <a:r>
              <a:rPr lang="en-US" sz="2000" dirty="0"/>
              <a:t>Float in molten salt coolant for online refueling</a:t>
            </a:r>
          </a:p>
          <a:p>
            <a:r>
              <a:rPr lang="en-US" sz="2000" dirty="0"/>
              <a:t>NASA/LANL</a:t>
            </a:r>
          </a:p>
          <a:p>
            <a:pPr lvl="1"/>
            <a:r>
              <a:rPr lang="en-US" sz="2000" dirty="0"/>
              <a:t>UMo fuel for space reactors: KRUSTY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274" y="3365576"/>
            <a:ext cx="2992141" cy="1649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3B00-7743-784D-ACE5-9D49A70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74" y="5071850"/>
            <a:ext cx="2528515" cy="1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896972"/>
              </p:ext>
            </p:extLst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7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92FA-F784-505E-3B6D-13318577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4D45D-0764-0269-6CB6-CCC4F38E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overview</a:t>
            </a:r>
          </a:p>
          <a:p>
            <a:r>
              <a:rPr lang="en-US" sz="2400" dirty="0"/>
              <a:t>My view of fuel performance</a:t>
            </a:r>
          </a:p>
          <a:p>
            <a:pPr lvl="1"/>
            <a:r>
              <a:rPr lang="en-US" sz="2400" dirty="0"/>
              <a:t>heat delivery to coolant, length of operation, tolerance to accidents</a:t>
            </a:r>
          </a:p>
          <a:p>
            <a:r>
              <a:rPr lang="en-US" sz="2400" dirty="0"/>
              <a:t>Considerations for fuels</a:t>
            </a:r>
          </a:p>
          <a:p>
            <a:r>
              <a:rPr lang="en-US" sz="2400" dirty="0"/>
              <a:t>Why not pure U?</a:t>
            </a:r>
          </a:p>
          <a:p>
            <a:r>
              <a:rPr lang="en-US" sz="2400" dirty="0"/>
              <a:t>Intro to UO2 fuels for LWRs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625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sz="2400" dirty="0"/>
              <a:t>There exist a number of nuclear fuels in different stages of utilization and development</a:t>
            </a:r>
          </a:p>
          <a:p>
            <a:r>
              <a:rPr lang="en-US" sz="2400" dirty="0"/>
              <a:t>Each reactor design or application has individual needs, and no one fuel is one size fits all</a:t>
            </a:r>
          </a:p>
          <a:p>
            <a:r>
              <a:rPr lang="en-US" sz="2400" dirty="0"/>
              <a:t>Need to balance safety, performance (normal, off-normal, extended), manufacturability, processing, waste, etc. 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Uranium is combined with O, C, N, transition metals for a variety of fuel types</a:t>
            </a:r>
          </a:p>
          <a:p>
            <a:r>
              <a:rPr lang="en-US" sz="2400" dirty="0"/>
              <a:t>UO2: ceramic, commercial reactor fuel, light water reactors</a:t>
            </a:r>
          </a:p>
          <a:p>
            <a:r>
              <a:rPr lang="en-US" sz="2400" dirty="0"/>
              <a:t>ATF: U3Si2 and Cr-doped UO2</a:t>
            </a:r>
          </a:p>
          <a:p>
            <a:r>
              <a:rPr lang="en-US" sz="2400" dirty="0"/>
              <a:t>UZr: fast reactor fuel</a:t>
            </a:r>
          </a:p>
          <a:p>
            <a:r>
              <a:rPr lang="en-US" sz="2400" dirty="0"/>
              <a:t>UMo: research reactor fuel</a:t>
            </a:r>
          </a:p>
          <a:p>
            <a:r>
              <a:rPr lang="en-US" sz="2400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1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water-cooled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sz="2400" dirty="0"/>
              <a:t>Metallic fuel is a solid fuel slug</a:t>
            </a:r>
          </a:p>
          <a:p>
            <a:pPr lvl="1"/>
            <a:r>
              <a:rPr lang="en-US" sz="2400" dirty="0"/>
              <a:t>Utilized an Fe-based cladding, such as HT-9 or SS</a:t>
            </a:r>
          </a:p>
          <a:p>
            <a:r>
              <a:rPr lang="en-US" sz="2400" dirty="0"/>
              <a:t>TRISO particles are formed into spherical compacts, or can be formed into pellet compacts</a:t>
            </a:r>
          </a:p>
          <a:p>
            <a:r>
              <a:rPr lang="en-US" sz="2400" dirty="0"/>
              <a:t>UMo and </a:t>
            </a:r>
            <a:r>
              <a:rPr lang="en-US" sz="2400" dirty="0" err="1"/>
              <a:t>USi</a:t>
            </a:r>
            <a:r>
              <a:rPr lang="en-US" sz="2400" dirty="0"/>
              <a:t> have been used in plate fuels</a:t>
            </a:r>
          </a:p>
          <a:p>
            <a:r>
              <a:rPr lang="en-US" sz="2400" dirty="0"/>
              <a:t>Assemblies are often hex-shaped and can included reflectors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250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sz="2400" dirty="0"/>
              <a:t>HFIR combines curved plates in concentric regions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The ATR core is a unique curved design with plate type fuel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503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sz="2400" dirty="0"/>
              <a:t>Some MSRs plan to utilize liquid molten salts as the fuel, flowing continuously through the core</a:t>
            </a:r>
          </a:p>
          <a:p>
            <a:r>
              <a:rPr lang="en-US" sz="2400" dirty="0"/>
              <a:t>Secondary loop comprised of coolant salt, such as </a:t>
            </a:r>
            <a:r>
              <a:rPr lang="en-US" sz="2400" dirty="0" err="1"/>
              <a:t>FLiBe</a:t>
            </a:r>
            <a:endParaRPr lang="en-US" sz="2400" dirty="0"/>
          </a:p>
          <a:p>
            <a:r>
              <a:rPr lang="en-US" sz="2400" dirty="0"/>
              <a:t>Example was the MSRE from ORNL, which utilized LiF-BeF2-ZrF4-UF4 as the fuel</a:t>
            </a:r>
          </a:p>
          <a:p>
            <a:r>
              <a:rPr lang="en-US" sz="2400" dirty="0"/>
              <a:t>Cladding is the flow piping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151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3965670"/>
          </a:xfrm>
        </p:spPr>
        <p:txBody>
          <a:bodyPr/>
          <a:lstStyle/>
          <a:p>
            <a:r>
              <a:rPr lang="en-US" sz="2400" dirty="0"/>
              <a:t>Fast neutron cross section ~100x less than thermal neutron cross section</a:t>
            </a:r>
          </a:p>
          <a:p>
            <a:r>
              <a:rPr lang="en-US" sz="2400" dirty="0"/>
              <a:t>Fuels for fast neutron spectrum typically have high enrichments, 19.7% U-235</a:t>
            </a:r>
          </a:p>
          <a:p>
            <a:r>
              <a:rPr lang="en-US" sz="2400" dirty="0"/>
              <a:t>Historical research reactor fuels, such as UMo and </a:t>
            </a:r>
            <a:r>
              <a:rPr lang="en-US" sz="2400" dirty="0" err="1"/>
              <a:t>USi</a:t>
            </a:r>
            <a:r>
              <a:rPr lang="en-US" sz="2400" dirty="0"/>
              <a:t>, have had an enrichment of 90+%</a:t>
            </a:r>
          </a:p>
          <a:p>
            <a:r>
              <a:rPr lang="en-US" sz="2400" dirty="0"/>
              <a:t>Neutron flux will vary depending on the reactor</a:t>
            </a:r>
          </a:p>
          <a:p>
            <a:pPr lvl="1"/>
            <a:r>
              <a:rPr lang="en-US" sz="2400" dirty="0"/>
              <a:t>HFIR has a peak neutron flux of 3E15 n/cm</a:t>
            </a:r>
            <a:r>
              <a:rPr lang="en-US" sz="2400" baseline="30000" dirty="0"/>
              <a:t>2</a:t>
            </a:r>
            <a:r>
              <a:rPr lang="en-US" sz="2400" dirty="0"/>
              <a:t>/s</a:t>
            </a:r>
          </a:p>
          <a:p>
            <a:pPr lvl="1"/>
            <a:r>
              <a:rPr lang="en-US" sz="2400" dirty="0"/>
              <a:t>PULSTAR has a peak neutron flux of 1E13 n/cm</a:t>
            </a:r>
            <a:r>
              <a:rPr lang="en-US" sz="2400" baseline="30000" dirty="0"/>
              <a:t>2</a:t>
            </a:r>
            <a:r>
              <a:rPr lang="en-US" sz="2400" dirty="0"/>
              <a:t>/s</a:t>
            </a:r>
          </a:p>
          <a:p>
            <a:r>
              <a:rPr lang="en-US" sz="2400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grade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314" y="2623891"/>
            <a:ext cx="3615371" cy="3608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DDC68-2F19-1847-A888-577AE95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8E44A-44B7-084F-B325-1ED20F965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526" y="2092175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6794339" y="4571184"/>
            <a:ext cx="4788061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922" y="1794881"/>
            <a:ext cx="2074777" cy="2615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792053"/>
          </a:xfrm>
        </p:spPr>
        <p:txBody>
          <a:bodyPr/>
          <a:lstStyle/>
          <a:p>
            <a:r>
              <a:rPr lang="en-US" sz="4000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581846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sz="2400" dirty="0"/>
              <a:t>Utilized in sodium cooled fast reactors (SFRs)</a:t>
            </a:r>
          </a:p>
          <a:p>
            <a:pPr lvl="1"/>
            <a:r>
              <a:rPr lang="en-US" sz="2400" dirty="0"/>
              <a:t>EBR I, EBR II</a:t>
            </a:r>
          </a:p>
          <a:p>
            <a:r>
              <a:rPr lang="en-US" sz="2400" dirty="0"/>
              <a:t>Varied crystal structure and compositional environment</a:t>
            </a:r>
          </a:p>
          <a:p>
            <a:r>
              <a:rPr lang="en-US" sz="2400" dirty="0"/>
              <a:t>Easily alloyed with Pu, minor actinides (MA)</a:t>
            </a:r>
          </a:p>
          <a:p>
            <a:r>
              <a:rPr lang="en-US" sz="2400" dirty="0"/>
              <a:t>Can function as a breeder/burner fuel</a:t>
            </a:r>
          </a:p>
          <a:p>
            <a:r>
              <a:rPr lang="en-US" sz="2400" dirty="0"/>
              <a:t>Sodium coolant</a:t>
            </a:r>
          </a:p>
          <a:p>
            <a:r>
              <a:rPr lang="en-US" sz="2400" dirty="0"/>
              <a:t>Fe-based cladding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644908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sz="2400" dirty="0"/>
              <a:t>Alloy metallic U with </a:t>
            </a:r>
            <a:r>
              <a:rPr lang="en-US" sz="2400" dirty="0" err="1"/>
              <a:t>Zr</a:t>
            </a:r>
            <a:r>
              <a:rPr lang="en-US" sz="2400" dirty="0"/>
              <a:t> to increase the melting point and to stabilize the high temperature body-centered cubic phase</a:t>
            </a:r>
          </a:p>
          <a:p>
            <a:r>
              <a:rPr lang="en-US" sz="2400" dirty="0"/>
              <a:t>Interesting phenomena</a:t>
            </a:r>
          </a:p>
          <a:p>
            <a:pPr lvl="1"/>
            <a:r>
              <a:rPr lang="en-US" sz="2400" dirty="0"/>
              <a:t>30-50% swelling</a:t>
            </a:r>
          </a:p>
          <a:p>
            <a:pPr lvl="1"/>
            <a:r>
              <a:rPr lang="en-US" sz="2400" dirty="0"/>
              <a:t>Constituent redistribution</a:t>
            </a:r>
          </a:p>
          <a:p>
            <a:pPr lvl="1"/>
            <a:r>
              <a:rPr lang="en-US" sz="2400" dirty="0"/>
              <a:t>Alpha tearing</a:t>
            </a:r>
          </a:p>
          <a:p>
            <a:pPr lvl="1"/>
            <a:r>
              <a:rPr lang="en-US" sz="2400" dirty="0"/>
              <a:t>FCCI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392659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5553075" cy="3965670"/>
          </a:xfrm>
        </p:spPr>
        <p:txBody>
          <a:bodyPr/>
          <a:lstStyle/>
          <a:p>
            <a:r>
              <a:rPr lang="en-US" sz="2400" dirty="0"/>
              <a:t>Good Characteristics</a:t>
            </a:r>
          </a:p>
          <a:p>
            <a:pPr lvl="1"/>
            <a:r>
              <a:rPr lang="en-US" sz="2400" dirty="0"/>
              <a:t>High thermal conductivity</a:t>
            </a:r>
          </a:p>
          <a:p>
            <a:pPr lvl="1"/>
            <a:r>
              <a:rPr lang="en-US" sz="2400" dirty="0"/>
              <a:t>Stability to high burnups (&gt; 20%)</a:t>
            </a:r>
          </a:p>
          <a:p>
            <a:pPr lvl="1"/>
            <a:r>
              <a:rPr lang="en-US" sz="2400" dirty="0"/>
              <a:t>Flexible composition</a:t>
            </a:r>
          </a:p>
          <a:p>
            <a:pPr lvl="1"/>
            <a:r>
              <a:rPr lang="en-US" sz="2400" dirty="0"/>
              <a:t>Inherent safety- negative reactivity feedback</a:t>
            </a:r>
          </a:p>
          <a:p>
            <a:pPr lvl="1"/>
            <a:r>
              <a:rPr lang="en-US" sz="2400" dirty="0"/>
              <a:t>Good compatibility with Na coolant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1968501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 Characteristics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365125"/>
          </a:xfrm>
        </p:spPr>
        <p:txBody>
          <a:bodyPr/>
          <a:lstStyle/>
          <a:p>
            <a:r>
              <a:rPr lang="en-US" sz="4000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sz="2400" dirty="0"/>
              <a:t>New fuel being qualified for research reactors</a:t>
            </a:r>
          </a:p>
          <a:p>
            <a:r>
              <a:rPr lang="en-US" sz="2400" dirty="0"/>
              <a:t>Fuel foil, with </a:t>
            </a:r>
            <a:r>
              <a:rPr lang="en-US" sz="2400" dirty="0" err="1"/>
              <a:t>Zr</a:t>
            </a:r>
            <a:r>
              <a:rPr lang="en-US" sz="2400" dirty="0"/>
              <a:t> diffusion barrier, Al cladding</a:t>
            </a:r>
          </a:p>
          <a:p>
            <a:r>
              <a:rPr lang="en-US" sz="2400" dirty="0"/>
              <a:t>Will be utilized in ATR, NBSR, MITR, MURR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22843</TotalTime>
  <Words>1294</Words>
  <Application>Microsoft Macintosh PowerPoint</Application>
  <PresentationFormat>Widescreen</PresentationFormat>
  <Paragraphs>241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Custom Design</vt:lpstr>
      <vt:lpstr>1_NCStateU-horizontal-left-logo</vt:lpstr>
      <vt:lpstr>Fuel Types Continued</vt:lpstr>
      <vt:lpstr>Last Time</vt:lpstr>
      <vt:lpstr>Mixed Oxides (MOX)</vt:lpstr>
      <vt:lpstr>Accident Tolerant Fuel</vt:lpstr>
      <vt:lpstr>Accident Tolerant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Molten Salt Reactors</vt:lpstr>
      <vt:lpstr>CANDU Reactors</vt:lpstr>
      <vt:lpstr>UN – Lead Cooled Reactors</vt:lpstr>
      <vt:lpstr>Unique Fuel Designs</vt:lpstr>
      <vt:lpstr>Fuel Summary Table</vt:lpstr>
      <vt:lpstr>Fuel Types Summary</vt:lpstr>
      <vt:lpstr>Summary</vt:lpstr>
      <vt:lpstr>Not only water-cooled reactor designs</vt:lpstr>
      <vt:lpstr>Not all fuel is pellet-based</vt:lpstr>
      <vt:lpstr>ATR and HFIR Core design</vt:lpstr>
      <vt:lpstr>Molten Salt Reactors w/o cladding</vt:lpstr>
      <vt:lpstr>Some notes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62</cp:revision>
  <dcterms:created xsi:type="dcterms:W3CDTF">2019-12-09T16:44:02Z</dcterms:created>
  <dcterms:modified xsi:type="dcterms:W3CDTF">2025-01-30T14:37:08Z</dcterms:modified>
</cp:coreProperties>
</file>